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0"/>
  </p:notesMasterIdLst>
  <p:sldIdLst>
    <p:sldId id="256" r:id="rId2"/>
    <p:sldId id="258" r:id="rId3"/>
    <p:sldId id="262" r:id="rId4"/>
    <p:sldId id="297" r:id="rId5"/>
    <p:sldId id="298" r:id="rId6"/>
    <p:sldId id="299" r:id="rId7"/>
    <p:sldId id="268" r:id="rId8"/>
    <p:sldId id="266" r:id="rId9"/>
  </p:sldIdLst>
  <p:sldSz cx="9144000" cy="5143500" type="screen16x9"/>
  <p:notesSz cx="6858000" cy="9144000"/>
  <p:embeddedFontLst>
    <p:embeddedFont>
      <p:font typeface="Catamaran Light" pitchFamily="2" charset="77"/>
      <p:regular r:id="rId11"/>
      <p:bold r:id="rId12"/>
    </p:embeddedFont>
    <p:embeddedFont>
      <p:font typeface="Fira Sans Extra Condensed" panose="020F0502020204030204" pitchFamily="34" charset="0"/>
      <p:regular r:id="rId13"/>
      <p:bold r:id="rId14"/>
      <p:italic r:id="rId15"/>
      <p:boldItalic r:id="rId16"/>
    </p:embeddedFont>
    <p:embeddedFont>
      <p:font typeface="Fira Sans Extra Condensed Medium" panose="020B0603050000020004" pitchFamily="34" charset="0"/>
      <p:regular r:id="rId17"/>
      <p:bold r:id="rId18"/>
      <p:italic r:id="rId19"/>
      <p:boldItalic r:id="rId20"/>
    </p:embeddedFont>
    <p:embeddedFont>
      <p:font typeface="Livvic" pitchFamily="2" charset="77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9FD5FE-F28D-4C8C-B47F-53AAD592EE6C}">
  <a:tblStyle styleId="{B79FD5FE-F28D-4C8C-B47F-53AAD592EE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4"/>
    <p:restoredTop sz="94607"/>
  </p:normalViewPr>
  <p:slideViewPr>
    <p:cSldViewPr snapToGrid="0" snapToObjects="1">
      <p:cViewPr varScale="1">
        <p:scale>
          <a:sx n="183" d="100"/>
          <a:sy n="18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389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6fe61bc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6fe61bc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113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5805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7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d.wikipedia.org/wiki/Taman_Hutan_Raya_Ir._H._Djuand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d.wikipedia.org/wiki/Taman_Hutan_Raya_Ir._H._Djuand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ibodas-lembang.desa.id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Website &amp; Mobile Application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Layanan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Desa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Cibodas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5259" y="746820"/>
            <a:ext cx="3051543" cy="3923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/>
              <a:t>Perkenalan</a:t>
            </a:r>
            <a:r>
              <a:rPr lang="en-US" sz="1400" dirty="0"/>
              <a:t> </a:t>
            </a:r>
            <a:r>
              <a:rPr lang="en-US" sz="1400" dirty="0" err="1"/>
              <a:t>Desa</a:t>
            </a:r>
            <a:r>
              <a:rPr lang="en-US" sz="1400" dirty="0"/>
              <a:t> </a:t>
            </a:r>
            <a:r>
              <a:rPr lang="en-US" sz="1400" dirty="0" err="1"/>
              <a:t>Cibodas</a:t>
            </a:r>
            <a:endParaRPr sz="1400"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" name="Google Shape;146;p26">
            <a:extLst>
              <a:ext uri="{FF2B5EF4-FFF2-40B4-BE49-F238E27FC236}">
                <a16:creationId xmlns:a16="http://schemas.microsoft.com/office/drawing/2014/main" id="{E4329C4B-CB43-FF40-BDA2-82E151DA9F34}"/>
              </a:ext>
            </a:extLst>
          </p:cNvPr>
          <p:cNvSpPr txBox="1">
            <a:spLocks/>
          </p:cNvSpPr>
          <p:nvPr/>
        </p:nvSpPr>
        <p:spPr>
          <a:xfrm>
            <a:off x="3425258" y="1581495"/>
            <a:ext cx="3051543" cy="392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400" dirty="0" err="1"/>
              <a:t>Kondisi</a:t>
            </a:r>
            <a:r>
              <a:rPr lang="en-US" sz="1400" dirty="0"/>
              <a:t> </a:t>
            </a:r>
            <a:r>
              <a:rPr lang="en-US" sz="1400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Desa</a:t>
            </a:r>
            <a:r>
              <a:rPr lang="en-US" sz="1400" dirty="0"/>
              <a:t> </a:t>
            </a:r>
            <a:r>
              <a:rPr lang="en-US" sz="1400" dirty="0" err="1"/>
              <a:t>Cibodas</a:t>
            </a:r>
            <a:endParaRPr lang="en-US" sz="1400" dirty="0"/>
          </a:p>
        </p:txBody>
      </p:sp>
      <p:sp>
        <p:nvSpPr>
          <p:cNvPr id="38" name="Google Shape;146;p26">
            <a:extLst>
              <a:ext uri="{FF2B5EF4-FFF2-40B4-BE49-F238E27FC236}">
                <a16:creationId xmlns:a16="http://schemas.microsoft.com/office/drawing/2014/main" id="{4E6357DD-2ACB-324E-85C1-64DDC237DA0D}"/>
              </a:ext>
            </a:extLst>
          </p:cNvPr>
          <p:cNvSpPr txBox="1">
            <a:spLocks/>
          </p:cNvSpPr>
          <p:nvPr/>
        </p:nvSpPr>
        <p:spPr>
          <a:xfrm>
            <a:off x="3425257" y="2374207"/>
            <a:ext cx="3051543" cy="392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400" dirty="0" err="1"/>
              <a:t>Arsitektur</a:t>
            </a:r>
            <a:r>
              <a:rPr lang="en-US" sz="1400" dirty="0"/>
              <a:t> </a:t>
            </a:r>
            <a:r>
              <a:rPr lang="en-US" sz="1400" dirty="0" err="1"/>
              <a:t>Aplikasi</a:t>
            </a:r>
            <a:r>
              <a:rPr lang="en-US" sz="1400" dirty="0"/>
              <a:t> Hasil</a:t>
            </a:r>
          </a:p>
        </p:txBody>
      </p:sp>
      <p:sp>
        <p:nvSpPr>
          <p:cNvPr id="39" name="Google Shape;146;p26">
            <a:extLst>
              <a:ext uri="{FF2B5EF4-FFF2-40B4-BE49-F238E27FC236}">
                <a16:creationId xmlns:a16="http://schemas.microsoft.com/office/drawing/2014/main" id="{9914E8CF-FC9D-8742-88AB-C28F26E0E275}"/>
              </a:ext>
            </a:extLst>
          </p:cNvPr>
          <p:cNvSpPr txBox="1">
            <a:spLocks/>
          </p:cNvSpPr>
          <p:nvPr/>
        </p:nvSpPr>
        <p:spPr>
          <a:xfrm>
            <a:off x="3425256" y="3250845"/>
            <a:ext cx="3051543" cy="392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400" dirty="0"/>
              <a:t>Fitur </a:t>
            </a:r>
            <a:r>
              <a:rPr lang="en-US" sz="1400" dirty="0" err="1"/>
              <a:t>Aplikasi</a:t>
            </a:r>
            <a:r>
              <a:rPr lang="en-US" sz="1400" dirty="0"/>
              <a:t> Harapan</a:t>
            </a:r>
          </a:p>
        </p:txBody>
      </p:sp>
      <p:sp>
        <p:nvSpPr>
          <p:cNvPr id="40" name="Google Shape;146;p26">
            <a:extLst>
              <a:ext uri="{FF2B5EF4-FFF2-40B4-BE49-F238E27FC236}">
                <a16:creationId xmlns:a16="http://schemas.microsoft.com/office/drawing/2014/main" id="{1FF42B5B-4D47-D045-B6BF-3E5CAD3C7E7F}"/>
              </a:ext>
            </a:extLst>
          </p:cNvPr>
          <p:cNvSpPr txBox="1">
            <a:spLocks/>
          </p:cNvSpPr>
          <p:nvPr/>
        </p:nvSpPr>
        <p:spPr>
          <a:xfrm>
            <a:off x="3425255" y="4085520"/>
            <a:ext cx="3051543" cy="392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400" dirty="0"/>
              <a:t>Tanya Jawab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5953695" y="-1733169"/>
            <a:ext cx="1057500" cy="4887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038601" y="181925"/>
            <a:ext cx="4887688" cy="10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Sekilas Desa Cibodas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4038601" y="1382486"/>
            <a:ext cx="4887688" cy="3126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ID" sz="1600" dirty="0" err="1"/>
              <a:t>Cibodas</a:t>
            </a:r>
            <a:r>
              <a:rPr lang="en-ID" sz="1600" dirty="0"/>
              <a:t> </a:t>
            </a:r>
            <a:r>
              <a:rPr lang="en-ID" sz="1600" dirty="0" err="1"/>
              <a:t>mencakup</a:t>
            </a:r>
            <a:r>
              <a:rPr lang="en-ID" sz="1600" dirty="0"/>
              <a:t> </a:t>
            </a:r>
            <a:r>
              <a:rPr lang="en-ID" sz="1600" dirty="0" err="1"/>
              <a:t>daerah</a:t>
            </a:r>
            <a:r>
              <a:rPr lang="en-ID" sz="1600" dirty="0"/>
              <a:t> </a:t>
            </a:r>
            <a:r>
              <a:rPr lang="en-ID" sz="1600" dirty="0" err="1"/>
              <a:t>seluas</a:t>
            </a:r>
            <a:r>
              <a:rPr lang="en-ID" sz="1600" dirty="0"/>
              <a:t> 1.273,44 Ha dan </a:t>
            </a:r>
            <a:r>
              <a:rPr lang="en-ID" sz="1600" dirty="0" err="1"/>
              <a:t>berada</a:t>
            </a:r>
            <a:r>
              <a:rPr lang="en-ID" sz="1600" dirty="0"/>
              <a:t> pada </a:t>
            </a:r>
            <a:r>
              <a:rPr lang="en-ID" sz="1600" dirty="0" err="1"/>
              <a:t>daerah</a:t>
            </a:r>
            <a:r>
              <a:rPr lang="en-ID" sz="1600" dirty="0"/>
              <a:t> </a:t>
            </a:r>
            <a:r>
              <a:rPr lang="en-ID" sz="1600" dirty="0" err="1"/>
              <a:t>perbukitan</a:t>
            </a:r>
            <a:r>
              <a:rPr lang="en-ID" sz="1600" dirty="0"/>
              <a:t> yang </a:t>
            </a:r>
            <a:r>
              <a:rPr lang="en-ID" sz="1600" dirty="0" err="1"/>
              <a:t>subur</a:t>
            </a:r>
            <a:r>
              <a:rPr lang="en-ID" sz="1600" dirty="0"/>
              <a:t>. </a:t>
            </a:r>
            <a:r>
              <a:rPr lang="en-ID" sz="1600" dirty="0" err="1"/>
              <a:t>Desa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berada</a:t>
            </a:r>
            <a:r>
              <a:rPr lang="en-ID" sz="1600" dirty="0"/>
              <a:t> pada </a:t>
            </a:r>
            <a:r>
              <a:rPr lang="en-ID" sz="1600" dirty="0" err="1"/>
              <a:t>ketinggian</a:t>
            </a:r>
            <a:r>
              <a:rPr lang="en-ID" sz="1600" dirty="0"/>
              <a:t> 1260 m </a:t>
            </a:r>
            <a:r>
              <a:rPr lang="en-ID" sz="1600" dirty="0" err="1"/>
              <a:t>dpl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suhu</a:t>
            </a:r>
            <a:r>
              <a:rPr lang="en-ID" sz="1600" dirty="0"/>
              <a:t> </a:t>
            </a:r>
            <a:r>
              <a:rPr lang="en-ID" sz="1600" dirty="0" err="1"/>
              <a:t>berkisar</a:t>
            </a:r>
            <a:r>
              <a:rPr lang="en-ID" sz="1600" dirty="0"/>
              <a:t> </a:t>
            </a:r>
            <a:r>
              <a:rPr lang="en-ID" sz="1600" dirty="0" err="1"/>
              <a:t>antara</a:t>
            </a:r>
            <a:r>
              <a:rPr lang="en-ID" sz="1600" dirty="0"/>
              <a:t> 18°-28°C. Sebagian </a:t>
            </a:r>
            <a:r>
              <a:rPr lang="en-ID" sz="1600" dirty="0" err="1"/>
              <a:t>besar</a:t>
            </a:r>
            <a:r>
              <a:rPr lang="en-ID" sz="1600" dirty="0"/>
              <a:t> </a:t>
            </a:r>
            <a:r>
              <a:rPr lang="en-ID" sz="1600" dirty="0" err="1"/>
              <a:t>lahannya</a:t>
            </a:r>
            <a:r>
              <a:rPr lang="en-ID" sz="1600" dirty="0"/>
              <a:t> </a:t>
            </a:r>
            <a:r>
              <a:rPr lang="en-ID" sz="1600" dirty="0" err="1"/>
              <a:t>dimanfaatkan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lahan</a:t>
            </a:r>
            <a:r>
              <a:rPr lang="en-ID" sz="1600" dirty="0"/>
              <a:t> </a:t>
            </a:r>
            <a:r>
              <a:rPr lang="en-ID" sz="1600" dirty="0" err="1"/>
              <a:t>pertanian</a:t>
            </a:r>
            <a:r>
              <a:rPr lang="en-ID" sz="1600" dirty="0"/>
              <a:t> (34.06%) dan </a:t>
            </a:r>
            <a:r>
              <a:rPr lang="en-ID" sz="1600" dirty="0" err="1"/>
              <a:t>perkebunan</a:t>
            </a:r>
            <a:r>
              <a:rPr lang="en-ID" sz="1600" dirty="0"/>
              <a:t> (27.56%), di </a:t>
            </a:r>
            <a:r>
              <a:rPr lang="en-ID" sz="1600" dirty="0" err="1"/>
              <a:t>samping</a:t>
            </a:r>
            <a:r>
              <a:rPr lang="en-ID" sz="1600" dirty="0"/>
              <a:t> </a:t>
            </a:r>
            <a:r>
              <a:rPr lang="en-ID" sz="1600" dirty="0" err="1"/>
              <a:t>lahan</a:t>
            </a:r>
            <a:r>
              <a:rPr lang="en-ID" sz="1600" dirty="0"/>
              <a:t> </a:t>
            </a:r>
            <a:r>
              <a:rPr lang="en-ID" sz="1600" dirty="0" err="1"/>
              <a:t>pemukiman</a:t>
            </a:r>
            <a:r>
              <a:rPr lang="en-ID" sz="1600" dirty="0"/>
              <a:t>, </a:t>
            </a:r>
            <a:r>
              <a:rPr lang="en-ID" sz="1600" dirty="0" err="1"/>
              <a:t>perkantoran</a:t>
            </a:r>
            <a:r>
              <a:rPr lang="en-ID" sz="1600" dirty="0"/>
              <a:t>, </a:t>
            </a:r>
            <a:r>
              <a:rPr lang="en-ID" sz="1600" dirty="0" err="1"/>
              <a:t>prasarana</a:t>
            </a:r>
            <a:r>
              <a:rPr lang="en-ID" sz="1600" dirty="0"/>
              <a:t> </a:t>
            </a:r>
            <a:r>
              <a:rPr lang="en-ID" sz="1600" dirty="0" err="1"/>
              <a:t>umum</a:t>
            </a:r>
            <a:r>
              <a:rPr lang="en-ID" sz="1600" dirty="0"/>
              <a:t> dan </a:t>
            </a:r>
            <a:r>
              <a:rPr lang="en-ID" sz="1600" dirty="0" err="1"/>
              <a:t>hutan</a:t>
            </a:r>
            <a:r>
              <a:rPr lang="en-ID" sz="1600" dirty="0"/>
              <a:t> </a:t>
            </a:r>
            <a:r>
              <a:rPr lang="en-ID" sz="1600" dirty="0" err="1"/>
              <a:t>konservasi</a:t>
            </a:r>
            <a:r>
              <a:rPr lang="en-ID" sz="1600" dirty="0"/>
              <a:t> </a:t>
            </a:r>
            <a:r>
              <a:rPr lang="en-ID" sz="1600" dirty="0">
                <a:hlinkClick r:id="rId3" tooltip="Taman Hutan Raya Ir. H. Djuanda"/>
              </a:rPr>
              <a:t>Taman Hutan Raya Ir. H. Djuanda</a:t>
            </a:r>
            <a:r>
              <a:rPr lang="en-ID" sz="1600" dirty="0"/>
              <a:t>.</a:t>
            </a:r>
            <a:endParaRPr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DB6F05-A1C7-064C-9548-8BB174E3D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" t="-10" r="55009" b="307"/>
          <a:stretch/>
        </p:blipFill>
        <p:spPr bwMode="auto">
          <a:xfrm>
            <a:off x="823900" y="15315"/>
            <a:ext cx="3087483" cy="512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5953695" y="-1733169"/>
            <a:ext cx="1057500" cy="4887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038601" y="181925"/>
            <a:ext cx="4887688" cy="10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Sekilas Desa Cibodas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4038601" y="1382486"/>
            <a:ext cx="4887688" cy="3126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ID" sz="1600" dirty="0" err="1"/>
              <a:t>Cibodas</a:t>
            </a:r>
            <a:r>
              <a:rPr lang="en-ID" sz="1600" dirty="0"/>
              <a:t> </a:t>
            </a:r>
            <a:r>
              <a:rPr lang="en-ID" sz="1600" dirty="0" err="1"/>
              <a:t>mencakup</a:t>
            </a:r>
            <a:r>
              <a:rPr lang="en-ID" sz="1600" dirty="0"/>
              <a:t> </a:t>
            </a:r>
            <a:r>
              <a:rPr lang="en-ID" sz="1600" dirty="0" err="1"/>
              <a:t>daerah</a:t>
            </a:r>
            <a:r>
              <a:rPr lang="en-ID" sz="1600" dirty="0"/>
              <a:t> </a:t>
            </a:r>
            <a:r>
              <a:rPr lang="en-ID" sz="1600" dirty="0" err="1"/>
              <a:t>seluas</a:t>
            </a:r>
            <a:r>
              <a:rPr lang="en-ID" sz="1600" dirty="0"/>
              <a:t> 1.273,44 Ha dan </a:t>
            </a:r>
            <a:r>
              <a:rPr lang="en-ID" sz="1600" dirty="0" err="1"/>
              <a:t>berada</a:t>
            </a:r>
            <a:r>
              <a:rPr lang="en-ID" sz="1600" dirty="0"/>
              <a:t> pada </a:t>
            </a:r>
            <a:r>
              <a:rPr lang="en-ID" sz="1600" dirty="0" err="1"/>
              <a:t>daerah</a:t>
            </a:r>
            <a:r>
              <a:rPr lang="en-ID" sz="1600" dirty="0"/>
              <a:t> </a:t>
            </a:r>
            <a:r>
              <a:rPr lang="en-ID" sz="1600" dirty="0" err="1"/>
              <a:t>perbukitan</a:t>
            </a:r>
            <a:r>
              <a:rPr lang="en-ID" sz="1600" dirty="0"/>
              <a:t> yang </a:t>
            </a:r>
            <a:r>
              <a:rPr lang="en-ID" sz="1600" dirty="0" err="1"/>
              <a:t>subur</a:t>
            </a:r>
            <a:r>
              <a:rPr lang="en-ID" sz="1600" dirty="0"/>
              <a:t>. </a:t>
            </a:r>
            <a:r>
              <a:rPr lang="en-ID" sz="1600" dirty="0" err="1"/>
              <a:t>Desa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berada</a:t>
            </a:r>
            <a:r>
              <a:rPr lang="en-ID" sz="1600" dirty="0"/>
              <a:t> pada </a:t>
            </a:r>
            <a:r>
              <a:rPr lang="en-ID" sz="1600" dirty="0" err="1"/>
              <a:t>ketinggian</a:t>
            </a:r>
            <a:r>
              <a:rPr lang="en-ID" sz="1600" dirty="0"/>
              <a:t> 1260 m </a:t>
            </a:r>
            <a:r>
              <a:rPr lang="en-ID" sz="1600" dirty="0" err="1"/>
              <a:t>dpl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suhu</a:t>
            </a:r>
            <a:r>
              <a:rPr lang="en-ID" sz="1600" dirty="0"/>
              <a:t> </a:t>
            </a:r>
            <a:r>
              <a:rPr lang="en-ID" sz="1600" dirty="0" err="1"/>
              <a:t>berkisar</a:t>
            </a:r>
            <a:r>
              <a:rPr lang="en-ID" sz="1600" dirty="0"/>
              <a:t> </a:t>
            </a:r>
            <a:r>
              <a:rPr lang="en-ID" sz="1600" dirty="0" err="1"/>
              <a:t>antara</a:t>
            </a:r>
            <a:r>
              <a:rPr lang="en-ID" sz="1600" dirty="0"/>
              <a:t> 18°-28°C. Sebagian </a:t>
            </a:r>
            <a:r>
              <a:rPr lang="en-ID" sz="1600" dirty="0" err="1"/>
              <a:t>besar</a:t>
            </a:r>
            <a:r>
              <a:rPr lang="en-ID" sz="1600" dirty="0"/>
              <a:t> </a:t>
            </a:r>
            <a:r>
              <a:rPr lang="en-ID" sz="1600" dirty="0" err="1"/>
              <a:t>lahannya</a:t>
            </a:r>
            <a:r>
              <a:rPr lang="en-ID" sz="1600" dirty="0"/>
              <a:t> </a:t>
            </a:r>
            <a:r>
              <a:rPr lang="en-ID" sz="1600" dirty="0" err="1"/>
              <a:t>dimanfaatkan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lahan</a:t>
            </a:r>
            <a:r>
              <a:rPr lang="en-ID" sz="1600" dirty="0"/>
              <a:t> </a:t>
            </a:r>
            <a:r>
              <a:rPr lang="en-ID" sz="1600" dirty="0" err="1"/>
              <a:t>pertanian</a:t>
            </a:r>
            <a:r>
              <a:rPr lang="en-ID" sz="1600" dirty="0"/>
              <a:t> (34.06%) dan </a:t>
            </a:r>
            <a:r>
              <a:rPr lang="en-ID" sz="1600" dirty="0" err="1"/>
              <a:t>perkebunan</a:t>
            </a:r>
            <a:r>
              <a:rPr lang="en-ID" sz="1600" dirty="0"/>
              <a:t> (27.56%), di </a:t>
            </a:r>
            <a:r>
              <a:rPr lang="en-ID" sz="1600" dirty="0" err="1"/>
              <a:t>samping</a:t>
            </a:r>
            <a:r>
              <a:rPr lang="en-ID" sz="1600" dirty="0"/>
              <a:t> </a:t>
            </a:r>
            <a:r>
              <a:rPr lang="en-ID" sz="1600" dirty="0" err="1"/>
              <a:t>lahan</a:t>
            </a:r>
            <a:r>
              <a:rPr lang="en-ID" sz="1600" dirty="0"/>
              <a:t> </a:t>
            </a:r>
            <a:r>
              <a:rPr lang="en-ID" sz="1600" dirty="0" err="1"/>
              <a:t>pemukiman</a:t>
            </a:r>
            <a:r>
              <a:rPr lang="en-ID" sz="1600" dirty="0"/>
              <a:t>, </a:t>
            </a:r>
            <a:r>
              <a:rPr lang="en-ID" sz="1600" dirty="0" err="1"/>
              <a:t>perkantoran</a:t>
            </a:r>
            <a:r>
              <a:rPr lang="en-ID" sz="1600" dirty="0"/>
              <a:t>, </a:t>
            </a:r>
            <a:r>
              <a:rPr lang="en-ID" sz="1600" dirty="0" err="1"/>
              <a:t>prasarana</a:t>
            </a:r>
            <a:r>
              <a:rPr lang="en-ID" sz="1600" dirty="0"/>
              <a:t> </a:t>
            </a:r>
            <a:r>
              <a:rPr lang="en-ID" sz="1600" dirty="0" err="1"/>
              <a:t>umum</a:t>
            </a:r>
            <a:r>
              <a:rPr lang="en-ID" sz="1600" dirty="0"/>
              <a:t> dan </a:t>
            </a:r>
            <a:r>
              <a:rPr lang="en-ID" sz="1600" dirty="0" err="1"/>
              <a:t>hutan</a:t>
            </a:r>
            <a:r>
              <a:rPr lang="en-ID" sz="1600" dirty="0"/>
              <a:t> </a:t>
            </a:r>
            <a:r>
              <a:rPr lang="en-ID" sz="1600" dirty="0" err="1"/>
              <a:t>konservasi</a:t>
            </a:r>
            <a:r>
              <a:rPr lang="en-ID" sz="1600" dirty="0"/>
              <a:t> </a:t>
            </a:r>
            <a:r>
              <a:rPr lang="en-ID" sz="1600" dirty="0">
                <a:hlinkClick r:id="rId3" tooltip="Taman Hutan Raya Ir. H. Djuanda"/>
              </a:rPr>
              <a:t>Taman Hutan Raya Ir. H. Djuanda</a:t>
            </a:r>
            <a:r>
              <a:rPr lang="en-ID" sz="1600" dirty="0"/>
              <a:t>.</a:t>
            </a:r>
            <a:endParaRPr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DB6F05-A1C7-064C-9548-8BB174E3D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" t="-10" r="55009" b="307"/>
          <a:stretch/>
        </p:blipFill>
        <p:spPr bwMode="auto">
          <a:xfrm>
            <a:off x="823900" y="15315"/>
            <a:ext cx="3087483" cy="512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425B158-3A6D-E140-8E05-A68F5DDC1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82" y="1591844"/>
            <a:ext cx="8710158" cy="2707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750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AE01758-3CD7-BD44-9E32-404B29C7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9682"/>
            <a:ext cx="9144000" cy="5274235"/>
          </a:xfrm>
          <a:prstGeom prst="rect">
            <a:avLst/>
          </a:prstGeom>
        </p:spPr>
      </p:pic>
      <p:sp>
        <p:nvSpPr>
          <p:cNvPr id="212" name="Google Shape;212;p31"/>
          <p:cNvSpPr/>
          <p:nvPr/>
        </p:nvSpPr>
        <p:spPr>
          <a:xfrm rot="-5400000">
            <a:off x="3262051" y="475453"/>
            <a:ext cx="1553100" cy="79851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2"/>
          </p:nvPr>
        </p:nvSpPr>
        <p:spPr>
          <a:xfrm>
            <a:off x="379979" y="4562776"/>
            <a:ext cx="4712739" cy="523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ID" sz="2400" b="0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ID" sz="2400" b="0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cibodas-lembang.desa.id</a:t>
            </a:r>
            <a:endParaRPr sz="2400" b="0" dirty="0">
              <a:solidFill>
                <a:schemeClr val="bg1"/>
              </a:solidFill>
            </a:endParaRPr>
          </a:p>
        </p:txBody>
      </p:sp>
      <p:sp>
        <p:nvSpPr>
          <p:cNvPr id="6" name="Google Shape;203;p30">
            <a:extLst>
              <a:ext uri="{FF2B5EF4-FFF2-40B4-BE49-F238E27FC236}">
                <a16:creationId xmlns:a16="http://schemas.microsoft.com/office/drawing/2014/main" id="{5B7EBF46-129D-7945-B5EB-7F47AD462170}"/>
              </a:ext>
            </a:extLst>
          </p:cNvPr>
          <p:cNvSpPr/>
          <p:nvPr/>
        </p:nvSpPr>
        <p:spPr>
          <a:xfrm rot="-5400000">
            <a:off x="5953695" y="-1733169"/>
            <a:ext cx="1057500" cy="4887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5;p30">
            <a:extLst>
              <a:ext uri="{FF2B5EF4-FFF2-40B4-BE49-F238E27FC236}">
                <a16:creationId xmlns:a16="http://schemas.microsoft.com/office/drawing/2014/main" id="{910E3C04-DB2F-8944-B38E-413625629BD1}"/>
              </a:ext>
            </a:extLst>
          </p:cNvPr>
          <p:cNvSpPr txBox="1">
            <a:spLocks/>
          </p:cNvSpPr>
          <p:nvPr/>
        </p:nvSpPr>
        <p:spPr>
          <a:xfrm>
            <a:off x="4038601" y="181925"/>
            <a:ext cx="4887688" cy="10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ID" sz="2800" b="1" dirty="0" err="1">
                <a:solidFill>
                  <a:schemeClr val="lt1"/>
                </a:solidFill>
                <a:latin typeface="Livvic" pitchFamily="2" charset="77"/>
              </a:rPr>
              <a:t>Kondisi</a:t>
            </a:r>
            <a:r>
              <a:rPr lang="en-ID" sz="2800" b="1" dirty="0">
                <a:solidFill>
                  <a:schemeClr val="lt1"/>
                </a:solidFill>
                <a:latin typeface="Livvic" pitchFamily="2" charset="77"/>
              </a:rPr>
              <a:t> Website </a:t>
            </a:r>
          </a:p>
          <a:p>
            <a:pPr algn="r"/>
            <a:r>
              <a:rPr lang="en-ID" sz="2800" b="1" dirty="0" err="1">
                <a:solidFill>
                  <a:schemeClr val="lt1"/>
                </a:solidFill>
                <a:latin typeface="Livvic" pitchFamily="2" charset="77"/>
              </a:rPr>
              <a:t>Desa</a:t>
            </a:r>
            <a:r>
              <a:rPr lang="en-ID" sz="2800" b="1" dirty="0">
                <a:solidFill>
                  <a:schemeClr val="lt1"/>
                </a:solidFill>
                <a:latin typeface="Livvic" pitchFamily="2" charset="77"/>
              </a:rPr>
              <a:t> </a:t>
            </a:r>
            <a:r>
              <a:rPr lang="en-ID" sz="2800" b="1" dirty="0" err="1">
                <a:solidFill>
                  <a:schemeClr val="lt1"/>
                </a:solidFill>
                <a:latin typeface="Livvic" pitchFamily="2" charset="77"/>
              </a:rPr>
              <a:t>Cibodas</a:t>
            </a:r>
            <a:endParaRPr lang="en-ID" sz="2800" b="1" dirty="0">
              <a:solidFill>
                <a:schemeClr val="lt1"/>
              </a:solidFill>
              <a:latin typeface="Livvic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4A6D8-88EB-6747-B6D4-316180302A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ctrTitle" idx="4"/>
          </p:nvPr>
        </p:nvSpPr>
        <p:spPr>
          <a:xfrm rot="5400000">
            <a:off x="5936700" y="2395006"/>
            <a:ext cx="441077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Aristektur Aplikasi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ctrTitle" idx="2"/>
          </p:nvPr>
        </p:nvSpPr>
        <p:spPr>
          <a:xfrm>
            <a:off x="141239" y="2852963"/>
            <a:ext cx="244565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Website Application</a:t>
            </a:r>
            <a:br>
              <a:rPr lang="es" dirty="0"/>
            </a:br>
            <a:r>
              <a:rPr lang="es" dirty="0"/>
              <a:t>Mobile Application</a:t>
            </a:r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5199208" y="2883862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Stored Procedure</a:t>
            </a:r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ctrTitle" idx="5"/>
          </p:nvPr>
        </p:nvSpPr>
        <p:spPr>
          <a:xfrm>
            <a:off x="2767300" y="2852963"/>
            <a:ext cx="1798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Web Service</a:t>
            </a:r>
            <a:br>
              <a:rPr lang="es" dirty="0"/>
            </a:br>
            <a:r>
              <a:rPr lang="es" dirty="0"/>
              <a:t>Web API</a:t>
            </a:r>
            <a:endParaRPr dirty="0"/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0" y="2424900"/>
            <a:ext cx="7215000" cy="2073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con&#10;&#10;Description automatically generated with low confidence">
            <a:extLst>
              <a:ext uri="{FF2B5EF4-FFF2-40B4-BE49-F238E27FC236}">
                <a16:creationId xmlns:a16="http://schemas.microsoft.com/office/drawing/2014/main" id="{EB7ECADB-635D-8C46-8639-F88AB210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89" y="418859"/>
            <a:ext cx="1531550" cy="70757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3C23CCB-C342-EA4B-A774-985E1A685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7" y="1272670"/>
            <a:ext cx="1109414" cy="110941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74E42F0-7A8E-4C41-BC50-EC8AD6DD8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93" y="739370"/>
            <a:ext cx="1356294" cy="110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A0E7A8-EA07-BD4B-8A6E-D2E6A1EA02FC}"/>
              </a:ext>
            </a:extLst>
          </p:cNvPr>
          <p:cNvCxnSpPr>
            <a:stCxn id="3" idx="3"/>
            <a:endCxn id="3074" idx="1"/>
          </p:cNvCxnSpPr>
          <p:nvPr/>
        </p:nvCxnSpPr>
        <p:spPr>
          <a:xfrm>
            <a:off x="1820239" y="772647"/>
            <a:ext cx="1101754" cy="521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BCC39-DC5E-A84C-A8F3-56372471477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609171" y="1440313"/>
            <a:ext cx="1312822" cy="387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579EBA-F058-C14D-8BCF-C89D951C7851}"/>
              </a:ext>
            </a:extLst>
          </p:cNvPr>
          <p:cNvCxnSpPr>
            <a:cxnSpLocks/>
          </p:cNvCxnSpPr>
          <p:nvPr/>
        </p:nvCxnSpPr>
        <p:spPr>
          <a:xfrm>
            <a:off x="4322987" y="1309320"/>
            <a:ext cx="82595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E90919AA-1ABD-3144-85F5-78EFB055F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569" y="445400"/>
            <a:ext cx="1727839" cy="1727839"/>
          </a:xfrm>
          <a:prstGeom prst="rect">
            <a:avLst/>
          </a:prstGeo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6DF9D378-935E-234B-91AC-B0D4DC70364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6254183-FCD1-3E43-9030-088F89340BF5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B8BC9D4E-5D11-A046-838B-540DEECD1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61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Fitur Aplikasi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Produk </a:t>
            </a:r>
            <a:br>
              <a:rPr lang="es" dirty="0"/>
            </a:br>
            <a:r>
              <a:rPr lang="es" dirty="0"/>
              <a:t>Desa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Area </a:t>
            </a:r>
            <a:br>
              <a:rPr lang="es" dirty="0"/>
            </a:br>
            <a:r>
              <a:rPr lang="es" dirty="0"/>
              <a:t>Wisata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Penduduk</a:t>
            </a:r>
            <a:endParaRPr dirty="0"/>
          </a:p>
        </p:txBody>
      </p:sp>
      <p:sp>
        <p:nvSpPr>
          <p:cNvPr id="260" name="Google Shape;260;p36"/>
          <p:cNvSpPr/>
          <p:nvPr/>
        </p:nvSpPr>
        <p:spPr>
          <a:xfrm>
            <a:off x="758600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3356166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5972088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758600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3356166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5972088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6"/>
          <p:cNvGrpSpPr/>
          <p:nvPr/>
        </p:nvGrpSpPr>
        <p:grpSpPr>
          <a:xfrm>
            <a:off x="796850" y="975157"/>
            <a:ext cx="382519" cy="350682"/>
            <a:chOff x="2903337" y="4279032"/>
            <a:chExt cx="382519" cy="350682"/>
          </a:xfrm>
        </p:grpSpPr>
        <p:sp>
          <p:nvSpPr>
            <p:cNvPr id="267" name="Google Shape;267;p3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36"/>
          <p:cNvSpPr/>
          <p:nvPr/>
        </p:nvSpPr>
        <p:spPr>
          <a:xfrm>
            <a:off x="3406159" y="971282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36"/>
          <p:cNvGrpSpPr/>
          <p:nvPr/>
        </p:nvGrpSpPr>
        <p:grpSpPr>
          <a:xfrm>
            <a:off x="6010317" y="1012267"/>
            <a:ext cx="383632" cy="276449"/>
            <a:chOff x="3933342" y="4315767"/>
            <a:chExt cx="383632" cy="276449"/>
          </a:xfrm>
        </p:grpSpPr>
        <p:sp>
          <p:nvSpPr>
            <p:cNvPr id="284" name="Google Shape;284;p3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6"/>
          <p:cNvGrpSpPr/>
          <p:nvPr/>
        </p:nvGrpSpPr>
        <p:grpSpPr>
          <a:xfrm>
            <a:off x="819565" y="2979180"/>
            <a:ext cx="337069" cy="302593"/>
            <a:chOff x="3441065" y="4302505"/>
            <a:chExt cx="337069" cy="302593"/>
          </a:xfrm>
        </p:grpSpPr>
        <p:sp>
          <p:nvSpPr>
            <p:cNvPr id="291" name="Google Shape;291;p3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6"/>
          <p:cNvSpPr/>
          <p:nvPr/>
        </p:nvSpPr>
        <p:spPr>
          <a:xfrm>
            <a:off x="3403885" y="2974647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36"/>
          <p:cNvGrpSpPr/>
          <p:nvPr/>
        </p:nvGrpSpPr>
        <p:grpSpPr>
          <a:xfrm>
            <a:off x="6057877" y="2961961"/>
            <a:ext cx="337070" cy="337040"/>
            <a:chOff x="1305327" y="2894211"/>
            <a:chExt cx="357520" cy="357488"/>
          </a:xfrm>
        </p:grpSpPr>
        <p:sp>
          <p:nvSpPr>
            <p:cNvPr id="306" name="Google Shape;306;p3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6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Profil </a:t>
            </a:r>
            <a:br>
              <a:rPr lang="es" dirty="0"/>
            </a:br>
            <a:r>
              <a:rPr lang="es" dirty="0"/>
              <a:t>Desa</a:t>
            </a:r>
            <a:endParaRPr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Produk </a:t>
            </a:r>
            <a:br>
              <a:rPr lang="es" dirty="0"/>
            </a:br>
            <a:r>
              <a:rPr lang="es" dirty="0"/>
              <a:t>Hukum</a:t>
            </a:r>
            <a:endParaRPr dirty="0"/>
          </a:p>
        </p:txBody>
      </p:sp>
      <p:sp>
        <p:nvSpPr>
          <p:cNvPr id="315" name="Google Shape;315;p36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Multi </a:t>
            </a:r>
            <a:br>
              <a:rPr lang="es" dirty="0"/>
            </a:br>
            <a:r>
              <a:rPr lang="es" dirty="0"/>
              <a:t>Media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52284-5964-1348-93B2-B0DC4F7964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7F423C-900C-0D40-A062-2CD387E51F3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8DC897-6874-BF42-9DA5-8EFE999851F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437B7C1-613C-474D-B998-C6F4D34E2F9D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6B65CBA-77B2-1B4F-8995-EF9092EB5FE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91B7F907-B1F0-1343-BC32-464C3F9E2564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 rot="-5400000" flipH="1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Tanya Jawab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39" name="Google Shape;239;p34"/>
          <p:cNvSpPr/>
          <p:nvPr/>
        </p:nvSpPr>
        <p:spPr>
          <a:xfrm rot="-5400000" flipH="1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4"/>
          <p:cNvSpPr/>
          <p:nvPr/>
        </p:nvSpPr>
        <p:spPr>
          <a:xfrm rot="-5400000" flipH="1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219</Words>
  <Application>Microsoft Macintosh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Livvic</vt:lpstr>
      <vt:lpstr>Fira Sans Extra Condensed</vt:lpstr>
      <vt:lpstr>Catamaran Light</vt:lpstr>
      <vt:lpstr>Fira Sans Extra Condensed Medium</vt:lpstr>
      <vt:lpstr>Roboto</vt:lpstr>
      <vt:lpstr>Arial</vt:lpstr>
      <vt:lpstr>Engineering Project Proposal by Slidesgo</vt:lpstr>
      <vt:lpstr>Aplikasi Layanan Desa Cibodas</vt:lpstr>
      <vt:lpstr>TABLE OF CONTENTS</vt:lpstr>
      <vt:lpstr>Sekilas Desa Cibodas</vt:lpstr>
      <vt:lpstr>Sekilas Desa Cibodas</vt:lpstr>
      <vt:lpstr>PowerPoint Presentation</vt:lpstr>
      <vt:lpstr>Aristektur Aplikasi</vt:lpstr>
      <vt:lpstr>Fitur Aplikasi</vt:lpstr>
      <vt:lpstr>Tanya Jawab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Layanan Desa Cibodas</dc:title>
  <cp:lastModifiedBy>Djoni Setiawan Kartawihardja,S.T.,M.T.</cp:lastModifiedBy>
  <cp:revision>2</cp:revision>
  <dcterms:modified xsi:type="dcterms:W3CDTF">2022-02-17T15:38:29Z</dcterms:modified>
</cp:coreProperties>
</file>